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321" r:id="rId3"/>
    <p:sldId id="300" r:id="rId4"/>
    <p:sldId id="322" r:id="rId5"/>
    <p:sldId id="432" r:id="rId6"/>
    <p:sldId id="414" r:id="rId7"/>
    <p:sldId id="270" r:id="rId8"/>
    <p:sldId id="438" r:id="rId9"/>
    <p:sldId id="439" r:id="rId10"/>
    <p:sldId id="443" r:id="rId11"/>
    <p:sldId id="444" r:id="rId12"/>
    <p:sldId id="445" r:id="rId13"/>
    <p:sldId id="446" r:id="rId14"/>
    <p:sldId id="442" r:id="rId15"/>
    <p:sldId id="447" r:id="rId16"/>
  </p:sldIdLst>
  <p:sldSz cx="12192000" cy="6858000"/>
  <p:notesSz cx="6858000" cy="9144000"/>
  <p:embeddedFontLst>
    <p:embeddedFont>
      <p:font typeface="Avenir Next LT Pro" panose="020B0504020202020204" pitchFamily="34" charset="-18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2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F43ACB0D-62EF-44BD-B696-D8CEC2BA1A8A}"/>
    <pc:docChg chg="custSel addSld delSld modSld">
      <pc:chgData name="Siniša ᵀᴴᴱ ᴼᴿᴵᴳᴵᴻᴬᴸ Wolfenstein" userId="215f646470bc261a" providerId="LiveId" clId="{F43ACB0D-62EF-44BD-B696-D8CEC2BA1A8A}" dt="2021-04-14T09:47:20.767" v="419"/>
      <pc:docMkLst>
        <pc:docMk/>
      </pc:docMkLst>
      <pc:sldChg chg="del">
        <pc:chgData name="Siniša ᵀᴴᴱ ᴼᴿᴵᴳᴵᴻᴬᴸ Wolfenstein" userId="215f646470bc261a" providerId="LiveId" clId="{F43ACB0D-62EF-44BD-B696-D8CEC2BA1A8A}" dt="2021-04-14T09:42:22.184" v="198" actId="2696"/>
        <pc:sldMkLst>
          <pc:docMk/>
          <pc:sldMk cId="3786226918" sldId="413"/>
        </pc:sldMkLst>
      </pc:sldChg>
      <pc:sldChg chg="del">
        <pc:chgData name="Siniša ᵀᴴᴱ ᴼᴿᴵᴳᴵᴻᴬᴸ Wolfenstein" userId="215f646470bc261a" providerId="LiveId" clId="{F43ACB0D-62EF-44BD-B696-D8CEC2BA1A8A}" dt="2021-04-14T09:42:20.595" v="196" actId="2696"/>
        <pc:sldMkLst>
          <pc:docMk/>
          <pc:sldMk cId="4086584624" sldId="425"/>
        </pc:sldMkLst>
      </pc:sldChg>
      <pc:sldChg chg="del">
        <pc:chgData name="Siniša ᵀᴴᴱ ᴼᴿᴵᴳᴵᴻᴬᴸ Wolfenstein" userId="215f646470bc261a" providerId="LiveId" clId="{F43ACB0D-62EF-44BD-B696-D8CEC2BA1A8A}" dt="2021-04-14T09:42:16.072" v="191" actId="2696"/>
        <pc:sldMkLst>
          <pc:docMk/>
          <pc:sldMk cId="3807605613" sldId="433"/>
        </pc:sldMkLst>
      </pc:sldChg>
      <pc:sldChg chg="del">
        <pc:chgData name="Siniša ᵀᴴᴱ ᴼᴿᴵᴳᴵᴻᴬᴸ Wolfenstein" userId="215f646470bc261a" providerId="LiveId" clId="{F43ACB0D-62EF-44BD-B696-D8CEC2BA1A8A}" dt="2021-04-14T09:42:17.775" v="192" actId="2696"/>
        <pc:sldMkLst>
          <pc:docMk/>
          <pc:sldMk cId="3798386736" sldId="434"/>
        </pc:sldMkLst>
      </pc:sldChg>
      <pc:sldChg chg="del">
        <pc:chgData name="Siniša ᵀᴴᴱ ᴼᴿᴵᴳᴵᴻᴬᴸ Wolfenstein" userId="215f646470bc261a" providerId="LiveId" clId="{F43ACB0D-62EF-44BD-B696-D8CEC2BA1A8A}" dt="2021-04-14T09:42:18.624" v="193" actId="2696"/>
        <pc:sldMkLst>
          <pc:docMk/>
          <pc:sldMk cId="1183523860" sldId="435"/>
        </pc:sldMkLst>
      </pc:sldChg>
      <pc:sldChg chg="del">
        <pc:chgData name="Siniša ᵀᴴᴱ ᴼᴿᴵᴳᴵᴻᴬᴸ Wolfenstein" userId="215f646470bc261a" providerId="LiveId" clId="{F43ACB0D-62EF-44BD-B696-D8CEC2BA1A8A}" dt="2021-04-14T09:42:19.240" v="194" actId="2696"/>
        <pc:sldMkLst>
          <pc:docMk/>
          <pc:sldMk cId="969784584" sldId="436"/>
        </pc:sldMkLst>
      </pc:sldChg>
      <pc:sldChg chg="del">
        <pc:chgData name="Siniša ᵀᴴᴱ ᴼᴿᴵᴳᴵᴻᴬᴸ Wolfenstein" userId="215f646470bc261a" providerId="LiveId" clId="{F43ACB0D-62EF-44BD-B696-D8CEC2BA1A8A}" dt="2021-04-14T09:42:19.794" v="195" actId="2696"/>
        <pc:sldMkLst>
          <pc:docMk/>
          <pc:sldMk cId="3872118741" sldId="440"/>
        </pc:sldMkLst>
      </pc:sldChg>
      <pc:sldChg chg="del">
        <pc:chgData name="Siniša ᵀᴴᴱ ᴼᴿᴵᴳᴵᴻᴬᴸ Wolfenstein" userId="215f646470bc261a" providerId="LiveId" clId="{F43ACB0D-62EF-44BD-B696-D8CEC2BA1A8A}" dt="2021-04-14T09:42:21.550" v="197" actId="2696"/>
        <pc:sldMkLst>
          <pc:docMk/>
          <pc:sldMk cId="1291229136" sldId="441"/>
        </pc:sldMkLst>
      </pc:sldChg>
      <pc:sldChg chg="addSp modSp modAnim">
        <pc:chgData name="Siniša ᵀᴴᴱ ᴼᴿᴵᴳᴵᴻᴬᴸ Wolfenstein" userId="215f646470bc261a" providerId="LiveId" clId="{F43ACB0D-62EF-44BD-B696-D8CEC2BA1A8A}" dt="2021-04-14T09:47:20.767" v="419"/>
        <pc:sldMkLst>
          <pc:docMk/>
          <pc:sldMk cId="896156256" sldId="442"/>
        </pc:sldMkLst>
        <pc:spChg chg="add mod">
          <ac:chgData name="Siniša ᵀᴴᴱ ᴼᴿᴵᴳᴵᴻᴬᴸ Wolfenstein" userId="215f646470bc261a" providerId="LiveId" clId="{F43ACB0D-62EF-44BD-B696-D8CEC2BA1A8A}" dt="2021-04-14T09:39:13.454" v="173" actId="20577"/>
          <ac:spMkLst>
            <pc:docMk/>
            <pc:sldMk cId="896156256" sldId="442"/>
            <ac:spMk id="2" creationId="{F1C3006C-2DF0-4FC9-854F-D3F4B3037345}"/>
          </ac:spMkLst>
        </pc:spChg>
        <pc:spChg chg="add mod">
          <ac:chgData name="Siniša ᵀᴴᴱ ᴼᴿᴵᴳᴵᴻᴬᴸ Wolfenstein" userId="215f646470bc261a" providerId="LiveId" clId="{F43ACB0D-62EF-44BD-B696-D8CEC2BA1A8A}" dt="2021-04-14T09:41:05.991" v="190" actId="20577"/>
          <ac:spMkLst>
            <pc:docMk/>
            <pc:sldMk cId="896156256" sldId="442"/>
            <ac:spMk id="4" creationId="{52BA9972-A249-4149-A4F7-27396A865E7F}"/>
          </ac:spMkLst>
        </pc:spChg>
        <pc:picChg chg="add mod">
          <ac:chgData name="Siniša ᵀᴴᴱ ᴼᴿᴵᴳᴵᴻᴬᴸ Wolfenstein" userId="215f646470bc261a" providerId="LiveId" clId="{F43ACB0D-62EF-44BD-B696-D8CEC2BA1A8A}" dt="2021-04-14T09:39:58.157" v="178" actId="1076"/>
          <ac:picMkLst>
            <pc:docMk/>
            <pc:sldMk cId="896156256" sldId="442"/>
            <ac:picMk id="3" creationId="{0212A393-BB09-405F-97B6-C942FE22BCAB}"/>
          </ac:picMkLst>
        </pc:picChg>
      </pc:sldChg>
      <pc:sldChg chg="modSp add modAnim">
        <pc:chgData name="Siniša ᵀᴴᴱ ᴼᴿᴵᴳᴵᴻᴬᴸ Wolfenstein" userId="215f646470bc261a" providerId="LiveId" clId="{F43ACB0D-62EF-44BD-B696-D8CEC2BA1A8A}" dt="2021-04-14T09:44:50.582" v="413" actId="20577"/>
        <pc:sldMkLst>
          <pc:docMk/>
          <pc:sldMk cId="1031620403" sldId="447"/>
        </pc:sldMkLst>
        <pc:spChg chg="mod">
          <ac:chgData name="Siniša ᵀᴴᴱ ᴼᴿᴵᴳᴵᴻᴬᴸ Wolfenstein" userId="215f646470bc261a" providerId="LiveId" clId="{F43ACB0D-62EF-44BD-B696-D8CEC2BA1A8A}" dt="2021-04-14T09:44:50.582" v="413" actId="20577"/>
          <ac:spMkLst>
            <pc:docMk/>
            <pc:sldMk cId="1031620403" sldId="447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F43ACB0D-62EF-44BD-B696-D8CEC2BA1A8A}" dt="2021-04-14T09:44:08.485" v="309" actId="1036"/>
          <ac:picMkLst>
            <pc:docMk/>
            <pc:sldMk cId="1031620403" sldId="447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63b49a1-5478-4f6b-9623-bf91277b415f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945/257/503" TargetMode="External"/><Relationship Id="rId4" Type="http://schemas.openxmlformats.org/officeDocument/2006/relationships/hyperlink" Target="https://view.genial.ly/5c6a77945d0e4e575e09e8c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Breaking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news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World </a:t>
            </a:r>
            <a:r>
              <a:rPr lang="hr-HR" sz="4400">
                <a:ea typeface="Cambria" panose="02040503050406030204" pitchFamily="18" charset="0"/>
              </a:rPr>
              <a:t>news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" y="0"/>
            <a:ext cx="5117382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00" y="2580362"/>
            <a:ext cx="11500567" cy="30622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841325"/>
            <a:ext cx="6831313" cy="5052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Do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know</a:t>
            </a:r>
            <a:r>
              <a:rPr lang="hr-HR" sz="2100" b="1" dirty="0"/>
              <a:t> </a:t>
            </a:r>
            <a:r>
              <a:rPr lang="hr-HR" sz="2100" b="1" dirty="0" err="1"/>
              <a:t>any</a:t>
            </a:r>
            <a:r>
              <a:rPr lang="hr-HR" sz="2100" b="1" dirty="0"/>
              <a:t> </a:t>
            </a:r>
            <a:r>
              <a:rPr lang="hr-HR" sz="2100" b="1" dirty="0" err="1"/>
              <a:t>famous</a:t>
            </a:r>
            <a:r>
              <a:rPr lang="hr-HR" sz="2100" b="1" dirty="0"/>
              <a:t> Croatian... </a:t>
            </a:r>
            <a:br>
              <a:rPr lang="hr-HR" sz="2100" b="1" dirty="0"/>
            </a:br>
            <a:r>
              <a:rPr lang="hr-HR" sz="2100" i="1" dirty="0"/>
              <a:t>Nabroji nekoliko domaćih poznatih...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2975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97.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1352811"/>
            <a:ext cx="5123397" cy="5505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people like watching news</a:t>
            </a:r>
            <a:r>
              <a:rPr lang="hr-HR" sz="2000" b="1" dirty="0"/>
              <a:t> </a:t>
            </a:r>
            <a:r>
              <a:rPr lang="en-US" sz="2000" b="1" dirty="0"/>
              <a:t>on TV? </a:t>
            </a:r>
            <a:br>
              <a:rPr lang="hr-HR" sz="2000" b="1" dirty="0"/>
            </a:br>
            <a:r>
              <a:rPr lang="hr-HR" sz="2000" i="1" dirty="0"/>
              <a:t>Vole li ljudi gledati vijesti na TV-u?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some news channels?</a:t>
            </a:r>
            <a:br>
              <a:rPr lang="hr-HR" sz="2000" b="1" dirty="0"/>
            </a:br>
            <a:r>
              <a:rPr lang="hr-HR" sz="2000" i="1" dirty="0"/>
              <a:t>Možeš li imenovati neke informativne kalane?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you know who Dan Rather is? </a:t>
            </a:r>
            <a:br>
              <a:rPr lang="hr-HR" sz="2000" b="1" dirty="0"/>
            </a:br>
            <a:r>
              <a:rPr lang="hr-HR" sz="2000" i="1" dirty="0"/>
              <a:t>Znaš li tko je Dan </a:t>
            </a:r>
            <a:r>
              <a:rPr lang="hr-HR" sz="2000" i="1" dirty="0" err="1"/>
              <a:t>Rather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</a:t>
            </a:r>
            <a:r>
              <a:rPr lang="hr-HR" sz="2000" b="1" dirty="0"/>
              <a:t> </a:t>
            </a:r>
            <a:r>
              <a:rPr lang="en-US" sz="2000" b="1" dirty="0"/>
              <a:t>he do nowadays? </a:t>
            </a:r>
            <a:br>
              <a:rPr lang="hr-HR" sz="2000" b="1" dirty="0"/>
            </a:br>
            <a:r>
              <a:rPr lang="hr-HR" sz="2000" i="1" dirty="0"/>
              <a:t>Što on sada radi?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</a:t>
            </a:r>
            <a:r>
              <a:rPr lang="en-US" sz="2000" b="1" dirty="0" err="1"/>
              <a:t>Huffpost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Što je </a:t>
            </a:r>
            <a:r>
              <a:rPr lang="hr-HR" sz="2000" i="1" dirty="0" err="1"/>
              <a:t>Huffpost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themes does it cover? </a:t>
            </a:r>
            <a:br>
              <a:rPr lang="hr-HR" sz="2000" i="1" dirty="0"/>
            </a:br>
            <a:r>
              <a:rPr lang="hr-HR" sz="2000" i="1" dirty="0"/>
              <a:t>Koje teme pokriva? Kojim temama se bavi?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01" y="0"/>
            <a:ext cx="5123733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3" y="1107323"/>
            <a:ext cx="11392874" cy="19784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397278"/>
            <a:ext cx="7101346" cy="7904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Još jednom pročitaj tekst i odgovori na postavljena pitanja.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A6BB4B3-8D6C-420D-ACF2-1ACACAE6DFEC}"/>
              </a:ext>
            </a:extLst>
          </p:cNvPr>
          <p:cNvSpPr txBox="1">
            <a:spLocks/>
          </p:cNvSpPr>
          <p:nvPr/>
        </p:nvSpPr>
        <p:spPr>
          <a:xfrm>
            <a:off x="5090654" y="3331214"/>
            <a:ext cx="7101346" cy="35227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1 People listened to soap operas, quiz shows, talent shows,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cooking shows.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2 The first radio in Croatia was ''Radio </a:t>
            </a:r>
            <a:r>
              <a:rPr lang="en-US" sz="2400" b="1" dirty="0" err="1">
                <a:solidFill>
                  <a:srgbClr val="C00000"/>
                </a:solidFill>
              </a:rPr>
              <a:t>Stanica</a:t>
            </a:r>
            <a:r>
              <a:rPr lang="en-US" sz="2400" b="1" dirty="0">
                <a:solidFill>
                  <a:srgbClr val="C00000"/>
                </a:solidFill>
              </a:rPr>
              <a:t> Zagreb‘’.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3 Dan Rather hosts a newscast on a YouTube channel.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4 Dan Rather reported on many historical events and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interviewed many important people. </a:t>
            </a:r>
            <a:endParaRPr lang="hr-HR" sz="2400" b="1" dirty="0">
              <a:solidFill>
                <a:srgbClr val="C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5 There was never a printed version of HuffPost.</a:t>
            </a:r>
            <a:endParaRPr lang="hr-HR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64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" y="0"/>
            <a:ext cx="5117382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71" y="51553"/>
            <a:ext cx="10441511" cy="68365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10678792" y="338203"/>
            <a:ext cx="1513208" cy="659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 with the appropriate word from the box</a:t>
            </a:r>
            <a:r>
              <a:rPr lang="hr-HR" sz="2100" b="1" dirty="0"/>
              <a:t>. </a:t>
            </a:r>
            <a:br>
              <a:rPr lang="hr-HR" sz="2100" b="1" dirty="0"/>
            </a:br>
            <a:r>
              <a:rPr lang="hr-HR" sz="2100" i="1" dirty="0"/>
              <a:t>Nadopuni ponuđenim riječima.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14BF9D3-9A03-4165-B836-DA5D921D5583}"/>
              </a:ext>
            </a:extLst>
          </p:cNvPr>
          <p:cNvSpPr txBox="1">
            <a:spLocks/>
          </p:cNvSpPr>
          <p:nvPr/>
        </p:nvSpPr>
        <p:spPr>
          <a:xfrm>
            <a:off x="2942586" y="164844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reported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06A8200-65D5-4D6A-BE46-AC456359875A}"/>
              </a:ext>
            </a:extLst>
          </p:cNvPr>
          <p:cNvSpPr txBox="1">
            <a:spLocks/>
          </p:cNvSpPr>
          <p:nvPr/>
        </p:nvSpPr>
        <p:spPr>
          <a:xfrm>
            <a:off x="4285975" y="215095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published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768A3E0-7878-4CAC-A156-BE54BE544735}"/>
              </a:ext>
            </a:extLst>
          </p:cNvPr>
          <p:cNvSpPr txBox="1">
            <a:spLocks/>
          </p:cNvSpPr>
          <p:nvPr/>
        </p:nvSpPr>
        <p:spPr>
          <a:xfrm>
            <a:off x="2377127" y="261589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interviewed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E053D7A-E1B0-40F9-8037-22A221A55C3C}"/>
              </a:ext>
            </a:extLst>
          </p:cNvPr>
          <p:cNvSpPr txBox="1">
            <a:spLocks/>
          </p:cNvSpPr>
          <p:nvPr/>
        </p:nvSpPr>
        <p:spPr>
          <a:xfrm>
            <a:off x="2436282" y="310828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informed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F93A562-E844-4C6C-B2D8-9E678B6E4915}"/>
              </a:ext>
            </a:extLst>
          </p:cNvPr>
          <p:cNvSpPr txBox="1">
            <a:spLocks/>
          </p:cNvSpPr>
          <p:nvPr/>
        </p:nvSpPr>
        <p:spPr>
          <a:xfrm>
            <a:off x="4658503" y="437211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channel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24106B1-38D1-4288-9621-5839C5CC1267}"/>
              </a:ext>
            </a:extLst>
          </p:cNvPr>
          <p:cNvSpPr txBox="1">
            <a:spLocks/>
          </p:cNvSpPr>
          <p:nvPr/>
        </p:nvSpPr>
        <p:spPr>
          <a:xfrm>
            <a:off x="2184195" y="487462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article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66A49A4-FF56-4CCF-872E-9E80500A5F07}"/>
              </a:ext>
            </a:extLst>
          </p:cNvPr>
          <p:cNvSpPr txBox="1">
            <a:spLocks/>
          </p:cNvSpPr>
          <p:nvPr/>
        </p:nvSpPr>
        <p:spPr>
          <a:xfrm>
            <a:off x="6387244" y="535208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programme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C87BEAD-8A18-41C6-B4BF-00F906F5671B}"/>
              </a:ext>
            </a:extLst>
          </p:cNvPr>
          <p:cNvSpPr txBox="1">
            <a:spLocks/>
          </p:cNvSpPr>
          <p:nvPr/>
        </p:nvSpPr>
        <p:spPr>
          <a:xfrm>
            <a:off x="8986140" y="58420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staff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81DD546-0DBC-4772-AB1A-09E643CBADC3}"/>
              </a:ext>
            </a:extLst>
          </p:cNvPr>
          <p:cNvSpPr txBox="1">
            <a:spLocks/>
          </p:cNvSpPr>
          <p:nvPr/>
        </p:nvSpPr>
        <p:spPr>
          <a:xfrm>
            <a:off x="4505645" y="634730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>
                <a:solidFill>
                  <a:srgbClr val="FF0000"/>
                </a:solidFill>
              </a:rPr>
              <a:t>host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02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" y="23425"/>
            <a:ext cx="5097729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9" y="2354894"/>
            <a:ext cx="10913521" cy="23691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603332"/>
            <a:ext cx="6831313" cy="5248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Answer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questions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Odgovori na postavljena pitanja.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6431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F1C3006C-2DF0-4FC9-854F-D3F4B3037345}"/>
              </a:ext>
            </a:extLst>
          </p:cNvPr>
          <p:cNvSpPr/>
          <p:nvPr/>
        </p:nvSpPr>
        <p:spPr>
          <a:xfrm>
            <a:off x="0" y="0"/>
            <a:ext cx="1219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</a:rPr>
              <a:t>How do your grandparents get their news?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Kako tvoji djed i baka dolaze do vijesti?</a:t>
            </a:r>
          </a:p>
          <a:p>
            <a:pPr algn="ctr"/>
            <a:r>
              <a:rPr lang="en-US" sz="2000" b="1" dirty="0">
                <a:solidFill>
                  <a:srgbClr val="000000"/>
                </a:solidFill>
              </a:rPr>
              <a:t>How about your parents? 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A tvoji roditelji?</a:t>
            </a:r>
          </a:p>
          <a:p>
            <a:pPr algn="ctr"/>
            <a:r>
              <a:rPr lang="en-US" sz="2000" b="1" dirty="0">
                <a:solidFill>
                  <a:srgbClr val="000000"/>
                </a:solidFill>
              </a:rPr>
              <a:t>What are your </a:t>
            </a:r>
            <a:r>
              <a:rPr lang="en-US" sz="2000" b="1" dirty="0" err="1">
                <a:solidFill>
                  <a:srgbClr val="000000"/>
                </a:solidFill>
              </a:rPr>
              <a:t>favourite</a:t>
            </a:r>
            <a:r>
              <a:rPr lang="en-US" sz="2000" b="1" dirty="0">
                <a:solidFill>
                  <a:srgbClr val="000000"/>
                </a:solidFill>
              </a:rPr>
              <a:t> ways to find out what is going on in the world?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Kako ti saznaješ što se događa u svijetu?</a:t>
            </a:r>
            <a:r>
              <a:rPr lang="en-US" sz="2000" i="1" dirty="0">
                <a:solidFill>
                  <a:srgbClr val="000000"/>
                </a:solidFill>
              </a:rPr>
              <a:t> </a:t>
            </a:r>
            <a:endParaRPr lang="hr-HR" sz="2000" i="1" dirty="0">
              <a:solidFill>
                <a:srgbClr val="000000"/>
              </a:solidFill>
            </a:endParaRPr>
          </a:p>
          <a:p>
            <a:pPr algn="ctr"/>
            <a:r>
              <a:rPr lang="en-US" sz="2000" b="1" dirty="0">
                <a:solidFill>
                  <a:srgbClr val="000000"/>
                </a:solidFill>
              </a:rPr>
              <a:t>Which topics interest you? 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Koje te teme zanimaju?</a:t>
            </a:r>
            <a:endParaRPr lang="en-US" sz="2000" i="1" dirty="0">
              <a:solidFill>
                <a:srgbClr val="000000"/>
              </a:solidFill>
            </a:endParaRPr>
          </a:p>
        </p:txBody>
      </p:sp>
      <p:pic>
        <p:nvPicPr>
          <p:cNvPr id="3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212A393-BB09-405F-97B6-C942FE22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031" y="255454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2BA9972-A249-4149-A4F7-27396A865E7F}"/>
              </a:ext>
            </a:extLst>
          </p:cNvPr>
          <p:cNvSpPr txBox="1">
            <a:spLocks/>
          </p:cNvSpPr>
          <p:nvPr/>
        </p:nvSpPr>
        <p:spPr>
          <a:xfrm>
            <a:off x="364166" y="4772696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https://www.e-sfera.hr/dodatni-digitalni-sadrzaji/263b49a1-5478-4f6b-9623-bf91277b415f/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News in the 21st century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8961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" y="0"/>
            <a:ext cx="5117382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77!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456" y="1451558"/>
            <a:ext cx="6697399" cy="23874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430145"/>
            <a:ext cx="6831313" cy="6463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Choose a radio station and listen to it for a while. Write a report.</a:t>
            </a:r>
            <a:r>
              <a:rPr lang="hr-HR" sz="2100" b="1" dirty="0"/>
              <a:t> </a:t>
            </a:r>
            <a:r>
              <a:rPr lang="hr-HR" sz="2100" i="1" dirty="0"/>
              <a:t>Odaberi jednu radio postaju i slušaj ju neko vrijeme, a potom napiši kratko izvješće.</a:t>
            </a: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br>
              <a:rPr lang="hr-HR" sz="2100" i="1" dirty="0"/>
            </a:b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1 What kind of music does this radio station play?</a:t>
            </a:r>
            <a:br>
              <a:rPr lang="hr-HR" sz="2100" b="1" dirty="0"/>
            </a:br>
            <a:r>
              <a:rPr lang="hr-HR" sz="2100" i="1" dirty="0"/>
              <a:t>Kakvu vrstu glazbe ta radijska postaja pušta?</a:t>
            </a: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2 What kind of shows are there?</a:t>
            </a:r>
            <a:br>
              <a:rPr lang="hr-HR" sz="2100" b="1" dirty="0"/>
            </a:br>
            <a:r>
              <a:rPr lang="hr-HR" sz="2100" i="1" dirty="0"/>
              <a:t>Kakve emisije emitira?</a:t>
            </a: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3 What are the radio hosts like?</a:t>
            </a:r>
            <a:br>
              <a:rPr lang="hr-HR" sz="2100" b="1" dirty="0"/>
            </a:br>
            <a:r>
              <a:rPr lang="hr-HR" sz="2100" i="1" dirty="0"/>
              <a:t>Kakvi su voditelji?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0316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359" y="751721"/>
            <a:ext cx="4008051" cy="535455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šestu temu, danas krećemo na UNIT 7, tj. sedmu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2</a:t>
            </a:r>
            <a:r>
              <a:rPr lang="hr-HR" sz="2000" i="1" dirty="0"/>
              <a:t> na 94. i 95.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Breaking</a:t>
            </a:r>
            <a:r>
              <a:rPr lang="hr-HR" sz="2000" b="1" dirty="0"/>
              <a:t> </a:t>
            </a:r>
            <a:r>
              <a:rPr lang="hr-HR" sz="2000" b="1" dirty="0" err="1"/>
              <a:t>news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174" y="747621"/>
            <a:ext cx="4018774" cy="538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840992"/>
            <a:ext cx="6620822" cy="37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naučit ćemo izricati budućnost korištenjem WILL budućnosti, ponovit ćemo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, ali i proširiti znanje o modalnim glagolima!</a:t>
            </a:r>
          </a:p>
          <a:p>
            <a:pPr marL="0" lvl="0" indent="0" algn="ctr">
              <a:buNone/>
            </a:pPr>
            <a:r>
              <a:rPr lang="hr-HR" sz="2000" i="1" dirty="0"/>
              <a:t>Predviđat ćeš što bi se moglo dogoditi u budućnosti i promišljati o izazovima pred kojima bi se svijet mogao naći. Uspoređivat ćeš tehnologiju iz prošlosti sa tehnologijom koju očekujemo u budućnosti, te ćeš napisati pismo sebi u budućnosti</a:t>
            </a:r>
          </a:p>
          <a:p>
            <a:pPr marL="0" lvl="0" indent="0" algn="ctr">
              <a:buNone/>
            </a:pPr>
            <a:r>
              <a:rPr lang="hr-HR" sz="2000" i="1" dirty="0"/>
              <a:t>Osim toga, promišljat ćeš i o izazovima budućnosti u sklopu znanosti, a u sklopu građanskog odgoja promišljati o tehnologiji i budućnosti našeg predivnog planeta.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995" y="738171"/>
            <a:ext cx="4014185" cy="538165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48" y="14142"/>
            <a:ext cx="5104845" cy="684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96.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0"/>
            <a:ext cx="5123397" cy="6857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things you know a lot about? </a:t>
            </a:r>
            <a:r>
              <a:rPr lang="hr-HR" sz="2000" i="1" dirty="0"/>
              <a:t>O čemu znaš puno? Što te zanima?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it</a:t>
            </a:r>
            <a:r>
              <a:rPr lang="hr-HR" sz="2000" b="1" dirty="0"/>
              <a:t> </a:t>
            </a:r>
            <a:r>
              <a:rPr lang="en-US" sz="2000" b="1" dirty="0"/>
              <a:t>music, films, gaming, books, sport? </a:t>
            </a:r>
            <a:r>
              <a:rPr lang="hr-HR" sz="2000" i="1" dirty="0"/>
              <a:t>Je li to glazba, filmovi, igrice, knjige, sport?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do</a:t>
            </a:r>
            <a:r>
              <a:rPr lang="hr-HR" sz="2000" b="1" dirty="0"/>
              <a:t> </a:t>
            </a:r>
            <a:r>
              <a:rPr lang="en-US" sz="2000" b="1" dirty="0"/>
              <a:t>you find the information about it?</a:t>
            </a:r>
            <a:r>
              <a:rPr lang="hr-HR" sz="2000" b="1" dirty="0"/>
              <a:t> </a:t>
            </a:r>
            <a:r>
              <a:rPr lang="hr-HR" sz="2000" i="1" dirty="0"/>
              <a:t>Gdje pronalaziš informacije o toj temi?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often</a:t>
            </a:r>
            <a:r>
              <a:rPr lang="hr-HR" sz="2000" b="1" dirty="0"/>
              <a:t> </a:t>
            </a:r>
            <a:r>
              <a:rPr lang="en-US" sz="2000" b="1" dirty="0"/>
              <a:t>do you learn something new about it? </a:t>
            </a:r>
            <a:r>
              <a:rPr lang="hr-HR" sz="2000" i="1" dirty="0"/>
              <a:t>Koliko često naučiš nešto novo o toj temi?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your</a:t>
            </a:r>
            <a:r>
              <a:rPr lang="hr-HR" sz="2000" b="1" dirty="0"/>
              <a:t> </a:t>
            </a:r>
            <a:r>
              <a:rPr lang="en-US" sz="2000" b="1" dirty="0"/>
              <a:t>parents/grandparents look for the information</a:t>
            </a:r>
            <a:r>
              <a:rPr lang="hr-HR" sz="2000" b="1" dirty="0"/>
              <a:t> </a:t>
            </a:r>
            <a:r>
              <a:rPr lang="en-US" sz="2000" b="1" dirty="0"/>
              <a:t>about some topics? </a:t>
            </a:r>
            <a:r>
              <a:rPr lang="hr-HR" sz="2000" i="1" dirty="0"/>
              <a:t>Traže li i tvoji roditelji/djedovi i bake informacije o nekim temama?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can you find</a:t>
            </a:r>
            <a:r>
              <a:rPr lang="hr-HR" sz="2000" b="1" dirty="0"/>
              <a:t> </a:t>
            </a:r>
            <a:r>
              <a:rPr lang="en-US" sz="2000" b="1" dirty="0"/>
              <a:t>information about almost anything? </a:t>
            </a:r>
            <a:r>
              <a:rPr lang="hr-HR" sz="2000" i="1" dirty="0"/>
              <a:t>Gdje možeš pronaći informacije o gotovo svemu?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can</a:t>
            </a:r>
            <a:r>
              <a:rPr lang="hr-HR" sz="2000" b="1" dirty="0"/>
              <a:t> </a:t>
            </a:r>
            <a:r>
              <a:rPr lang="en-US" sz="2000" b="1" dirty="0"/>
              <a:t>you see/hear latest information?</a:t>
            </a:r>
            <a:r>
              <a:rPr lang="hr-HR" sz="2000" b="1" dirty="0"/>
              <a:t> </a:t>
            </a:r>
            <a:r>
              <a:rPr lang="hr-HR" sz="2000" i="1" dirty="0"/>
              <a:t>Gdje možeš vidjeti/čuti posljednje informacije?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watch</a:t>
            </a:r>
            <a:r>
              <a:rPr lang="hr-HR" sz="2000" b="1" dirty="0"/>
              <a:t> </a:t>
            </a:r>
            <a:r>
              <a:rPr lang="en-US" sz="2000" b="1" dirty="0"/>
              <a:t>news on TV? </a:t>
            </a:r>
            <a:r>
              <a:rPr lang="hr-HR" sz="2000" i="1" dirty="0"/>
              <a:t>Gledaš li vijesti na TV-u?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read newspaper?</a:t>
            </a:r>
            <a:r>
              <a:rPr lang="hr-HR" sz="2000" b="1" dirty="0"/>
              <a:t> </a:t>
            </a:r>
            <a:r>
              <a:rPr lang="hr-HR" sz="2000" i="1" dirty="0"/>
              <a:t>Čitaš li novine?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9" y="4016"/>
            <a:ext cx="5124398" cy="685398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3" y="1334483"/>
            <a:ext cx="11392874" cy="5126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397278"/>
            <a:ext cx="7101346" cy="7904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do people get news from? Match the words with the photos.</a:t>
            </a:r>
            <a:r>
              <a:rPr lang="hr-HR" sz="2000" b="1" dirty="0"/>
              <a:t> </a:t>
            </a:r>
            <a:r>
              <a:rPr lang="hr-HR" sz="2000" i="1" dirty="0"/>
              <a:t>Iz kojih sve izvora se možemo informirati. Spoji fotografije sa slikama.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D730BDD-72A3-4914-A195-7EABA18C71E3}"/>
              </a:ext>
            </a:extLst>
          </p:cNvPr>
          <p:cNvSpPr txBox="1">
            <a:spLocks/>
          </p:cNvSpPr>
          <p:nvPr/>
        </p:nvSpPr>
        <p:spPr>
          <a:xfrm>
            <a:off x="6474926" y="365260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AB0A9CB-FF7C-4771-B770-96FA6322861A}"/>
              </a:ext>
            </a:extLst>
          </p:cNvPr>
          <p:cNvSpPr txBox="1">
            <a:spLocks/>
          </p:cNvSpPr>
          <p:nvPr/>
        </p:nvSpPr>
        <p:spPr>
          <a:xfrm>
            <a:off x="5917539" y="597073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A83BD8F-C381-449D-98EE-5B255A2CAEC1}"/>
              </a:ext>
            </a:extLst>
          </p:cNvPr>
          <p:cNvSpPr txBox="1">
            <a:spLocks/>
          </p:cNvSpPr>
          <p:nvPr/>
        </p:nvSpPr>
        <p:spPr>
          <a:xfrm>
            <a:off x="8867514" y="597448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5B1FF34-2920-4828-AF62-BC4E5152942B}"/>
              </a:ext>
            </a:extLst>
          </p:cNvPr>
          <p:cNvSpPr txBox="1">
            <a:spLocks/>
          </p:cNvSpPr>
          <p:nvPr/>
        </p:nvSpPr>
        <p:spPr>
          <a:xfrm>
            <a:off x="3525899" y="366513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1FDABC2-BB52-41E0-A103-2778AAF9A52F}"/>
              </a:ext>
            </a:extLst>
          </p:cNvPr>
          <p:cNvSpPr txBox="1">
            <a:spLocks/>
          </p:cNvSpPr>
          <p:nvPr/>
        </p:nvSpPr>
        <p:spPr>
          <a:xfrm>
            <a:off x="9366973" y="365260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" y="4016"/>
            <a:ext cx="5128291" cy="685398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1014608"/>
            <a:ext cx="7057725" cy="728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what a person</a:t>
            </a:r>
            <a:r>
              <a:rPr lang="hr-HR" sz="2000" b="1" dirty="0"/>
              <a:t> </a:t>
            </a:r>
            <a:r>
              <a:rPr lang="en-US" sz="2000" b="1" dirty="0"/>
              <a:t>who hosts a radio show is called?</a:t>
            </a:r>
            <a:br>
              <a:rPr lang="hr-HR" sz="2000" b="1" dirty="0"/>
            </a:br>
            <a:r>
              <a:rPr lang="hr-HR" sz="2000" i="1" dirty="0"/>
              <a:t>Kako zovemo osobu koja vodi radio emisije?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we</a:t>
            </a:r>
            <a:r>
              <a:rPr lang="hr-HR" sz="2000" b="1" dirty="0"/>
              <a:t> </a:t>
            </a:r>
            <a:r>
              <a:rPr lang="en-US" sz="2000" b="1" dirty="0"/>
              <a:t>call a person who hosts TV news? </a:t>
            </a:r>
            <a:br>
              <a:rPr lang="hr-HR" sz="2000" b="1" dirty="0"/>
            </a:br>
            <a:r>
              <a:rPr lang="hr-HR" sz="2000" i="1" dirty="0"/>
              <a:t>Kako zovemo osobu koja vodi TV vijesti?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a</a:t>
            </a:r>
            <a:r>
              <a:rPr lang="hr-HR" sz="2000" b="1" dirty="0"/>
              <a:t> </a:t>
            </a:r>
            <a:r>
              <a:rPr lang="en-US" sz="2000" b="1" dirty="0"/>
              <a:t>person who makes photos called? </a:t>
            </a:r>
            <a:br>
              <a:rPr lang="hr-HR" sz="2000" b="1" dirty="0"/>
            </a:br>
            <a:r>
              <a:rPr lang="hr-HR" sz="2000" i="1" dirty="0"/>
              <a:t>Kako zovemo osobu koja fotografira?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we</a:t>
            </a:r>
            <a:r>
              <a:rPr lang="hr-HR" sz="2000" b="1" dirty="0"/>
              <a:t> </a:t>
            </a:r>
            <a:r>
              <a:rPr lang="en-US" sz="2000" b="1" dirty="0"/>
              <a:t>call a person who shoots e.g. TV reports with a</a:t>
            </a:r>
            <a:r>
              <a:rPr lang="hr-HR" sz="2000" b="1" dirty="0"/>
              <a:t> </a:t>
            </a:r>
            <a:r>
              <a:rPr lang="en-US" sz="2000" b="1" dirty="0"/>
              <a:t>camera? </a:t>
            </a:r>
            <a:br>
              <a:rPr lang="hr-HR" sz="2000" i="1" dirty="0"/>
            </a:br>
            <a:r>
              <a:rPr lang="hr-HR" sz="2000" i="1" dirty="0"/>
              <a:t>Kako zovemo osobu koja snima TV reportaže kamerom?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a news anchor? </a:t>
            </a:r>
            <a:br>
              <a:rPr lang="hr-HR" sz="2000" b="1" dirty="0"/>
            </a:br>
            <a:r>
              <a:rPr lang="hr-HR" sz="2000" i="1" dirty="0"/>
              <a:t>Tko je to </a:t>
            </a:r>
            <a:r>
              <a:rPr lang="en-US" sz="2000" b="1" dirty="0"/>
              <a:t>news anchor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blog</a:t>
            </a:r>
            <a:r>
              <a:rPr lang="hr-HR" sz="2000" b="1" dirty="0"/>
              <a:t> </a:t>
            </a:r>
            <a:r>
              <a:rPr lang="en-US" sz="2000" b="1" dirty="0"/>
              <a:t>and what is v-log? </a:t>
            </a:r>
            <a:br>
              <a:rPr lang="hr-HR" sz="2000" b="1" dirty="0"/>
            </a:br>
            <a:r>
              <a:rPr lang="hr-HR" sz="2000" i="1" dirty="0"/>
              <a:t>Što je blog, a što </a:t>
            </a:r>
            <a:r>
              <a:rPr lang="hr-HR" sz="2000" i="1" dirty="0" err="1"/>
              <a:t>vlog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en-US" sz="2000" b="1" dirty="0"/>
              <a:t>How do we call people who</a:t>
            </a:r>
            <a:r>
              <a:rPr lang="hr-HR" sz="2000" b="1" dirty="0"/>
              <a:t> </a:t>
            </a:r>
            <a:r>
              <a:rPr lang="en-US" sz="2000" b="1" dirty="0"/>
              <a:t>make them?</a:t>
            </a:r>
            <a:br>
              <a:rPr lang="hr-HR" sz="2000" b="1" dirty="0"/>
            </a:br>
            <a:r>
              <a:rPr lang="hr-HR" sz="2000" i="1" dirty="0"/>
              <a:t>Kako zovemo ljude koji ih izrađuju/koji se time bave?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4" y="12431"/>
            <a:ext cx="5137069" cy="6865716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628351" y="2079321"/>
            <a:ext cx="4563649" cy="3343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who helps write and report</a:t>
            </a:r>
            <a:r>
              <a:rPr lang="hr-HR" sz="2000" b="1" dirty="0"/>
              <a:t> </a:t>
            </a:r>
            <a:r>
              <a:rPr lang="en-US" sz="2000" b="1" dirty="0"/>
              <a:t>news? Match the words and pictures</a:t>
            </a:r>
            <a:r>
              <a:rPr lang="hr-HR" sz="2000" b="1" dirty="0"/>
              <a:t>. </a:t>
            </a:r>
            <a:r>
              <a:rPr lang="hr-HR" sz="2000" i="1" dirty="0"/>
              <a:t>Znaš li tko pomaže napisati vijesti i tko izvještava o njima? Spoji fotografije sa riječima.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5" y="0"/>
            <a:ext cx="7295748" cy="68781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E7C3426-8A70-464B-8DDA-B6C3B40AAC88}"/>
              </a:ext>
            </a:extLst>
          </p:cNvPr>
          <p:cNvSpPr txBox="1">
            <a:spLocks/>
          </p:cNvSpPr>
          <p:nvPr/>
        </p:nvSpPr>
        <p:spPr>
          <a:xfrm>
            <a:off x="7628351" y="3607495"/>
            <a:ext cx="4552214" cy="4789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know any famous radio or TV news hosts?</a:t>
            </a:r>
            <a:r>
              <a:rPr lang="hr-HR" sz="2000" b="1" dirty="0"/>
              <a:t> </a:t>
            </a:r>
            <a:r>
              <a:rPr lang="hr-HR" sz="2000" i="1" dirty="0"/>
              <a:t>Koje poznate radijske i TV voditelje znaš?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you know any bloggers or v-loggers?</a:t>
            </a:r>
            <a:r>
              <a:rPr lang="hr-HR" sz="2000" b="1" dirty="0"/>
              <a:t> </a:t>
            </a:r>
            <a:r>
              <a:rPr lang="hr-HR" sz="2000" i="1" dirty="0"/>
              <a:t>Znaš li nekog </a:t>
            </a:r>
            <a:r>
              <a:rPr lang="hr-HR" sz="2000" i="1" dirty="0" err="1"/>
              <a:t>blogera</a:t>
            </a:r>
            <a:r>
              <a:rPr lang="hr-HR" sz="2000" i="1" dirty="0"/>
              <a:t>/</a:t>
            </a:r>
            <a:r>
              <a:rPr lang="hr-HR" sz="2000" i="1" dirty="0" err="1"/>
              <a:t>vloggera</a:t>
            </a:r>
            <a:r>
              <a:rPr lang="hr-HR" sz="2000" i="1" dirty="0"/>
              <a:t>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they report about?</a:t>
            </a:r>
            <a:r>
              <a:rPr lang="hr-HR" sz="2000" b="1" dirty="0"/>
              <a:t> </a:t>
            </a:r>
            <a:r>
              <a:rPr lang="hr-HR" sz="2000" i="1" dirty="0"/>
              <a:t>O čemu oni izvještavaju?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https://wordwall.net/play/945/257/503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  <p:sp>
        <p:nvSpPr>
          <p:cNvPr id="13" name="Prostoručno: oblik 12">
            <a:extLst>
              <a:ext uri="{FF2B5EF4-FFF2-40B4-BE49-F238E27FC236}">
                <a16:creationId xmlns:a16="http://schemas.microsoft.com/office/drawing/2014/main" id="{986B4FC3-9AEA-4116-B105-B87D9AC97C7E}"/>
              </a:ext>
            </a:extLst>
          </p:cNvPr>
          <p:cNvSpPr/>
          <p:nvPr/>
        </p:nvSpPr>
        <p:spPr>
          <a:xfrm>
            <a:off x="4697260" y="3419605"/>
            <a:ext cx="413359" cy="2918565"/>
          </a:xfrm>
          <a:custGeom>
            <a:avLst/>
            <a:gdLst>
              <a:gd name="connsiteX0" fmla="*/ 413359 w 413359"/>
              <a:gd name="connsiteY0" fmla="*/ 2918565 h 2918565"/>
              <a:gd name="connsiteX1" fmla="*/ 12526 w 413359"/>
              <a:gd name="connsiteY1" fmla="*/ 2442576 h 2918565"/>
              <a:gd name="connsiteX2" fmla="*/ 175365 w 413359"/>
              <a:gd name="connsiteY2" fmla="*/ 1427968 h 2918565"/>
              <a:gd name="connsiteX3" fmla="*/ 187891 w 413359"/>
              <a:gd name="connsiteY3" fmla="*/ 325677 h 2918565"/>
              <a:gd name="connsiteX4" fmla="*/ 0 w 413359"/>
              <a:gd name="connsiteY4" fmla="*/ 0 h 291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359" h="2918565">
                <a:moveTo>
                  <a:pt x="413359" y="2918565"/>
                </a:moveTo>
                <a:cubicBezTo>
                  <a:pt x="232775" y="2804787"/>
                  <a:pt x="52192" y="2691009"/>
                  <a:pt x="12526" y="2442576"/>
                </a:cubicBezTo>
                <a:cubicBezTo>
                  <a:pt x="-27140" y="2194143"/>
                  <a:pt x="146137" y="1780785"/>
                  <a:pt x="175365" y="1427968"/>
                </a:cubicBezTo>
                <a:cubicBezTo>
                  <a:pt x="204593" y="1075151"/>
                  <a:pt x="217118" y="563672"/>
                  <a:pt x="187891" y="325677"/>
                </a:cubicBezTo>
                <a:cubicBezTo>
                  <a:pt x="158664" y="87682"/>
                  <a:pt x="79332" y="43841"/>
                  <a:pt x="0" y="0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Prostoručno: oblik 13">
            <a:extLst>
              <a:ext uri="{FF2B5EF4-FFF2-40B4-BE49-F238E27FC236}">
                <a16:creationId xmlns:a16="http://schemas.microsoft.com/office/drawing/2014/main" id="{E6D4AB55-1DFD-4D84-8C32-8218AD50CF9D}"/>
              </a:ext>
            </a:extLst>
          </p:cNvPr>
          <p:cNvSpPr/>
          <p:nvPr/>
        </p:nvSpPr>
        <p:spPr>
          <a:xfrm>
            <a:off x="4634630" y="3701068"/>
            <a:ext cx="513567" cy="933562"/>
          </a:xfrm>
          <a:custGeom>
            <a:avLst/>
            <a:gdLst>
              <a:gd name="connsiteX0" fmla="*/ 513567 w 513567"/>
              <a:gd name="connsiteY0" fmla="*/ 933562 h 933562"/>
              <a:gd name="connsiteX1" fmla="*/ 100208 w 513567"/>
              <a:gd name="connsiteY1" fmla="*/ 745672 h 933562"/>
              <a:gd name="connsiteX2" fmla="*/ 87682 w 513567"/>
              <a:gd name="connsiteY2" fmla="*/ 257157 h 933562"/>
              <a:gd name="connsiteX3" fmla="*/ 162838 w 513567"/>
              <a:gd name="connsiteY3" fmla="*/ 19162 h 933562"/>
              <a:gd name="connsiteX4" fmla="*/ 0 w 513567"/>
              <a:gd name="connsiteY4" fmla="*/ 31688 h 933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567" h="933562">
                <a:moveTo>
                  <a:pt x="513567" y="933562"/>
                </a:moveTo>
                <a:cubicBezTo>
                  <a:pt x="342378" y="895984"/>
                  <a:pt x="171189" y="858406"/>
                  <a:pt x="100208" y="745672"/>
                </a:cubicBezTo>
                <a:cubicBezTo>
                  <a:pt x="29227" y="632938"/>
                  <a:pt x="77244" y="378242"/>
                  <a:pt x="87682" y="257157"/>
                </a:cubicBezTo>
                <a:cubicBezTo>
                  <a:pt x="98120" y="136072"/>
                  <a:pt x="177452" y="56740"/>
                  <a:pt x="162838" y="19162"/>
                </a:cubicBezTo>
                <a:cubicBezTo>
                  <a:pt x="148224" y="-18416"/>
                  <a:pt x="74112" y="6636"/>
                  <a:pt x="0" y="31688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Prostoručno: oblik 16">
            <a:extLst>
              <a:ext uri="{FF2B5EF4-FFF2-40B4-BE49-F238E27FC236}">
                <a16:creationId xmlns:a16="http://schemas.microsoft.com/office/drawing/2014/main" id="{BA6864C2-F4B4-4ABA-BE66-3610491370E0}"/>
              </a:ext>
            </a:extLst>
          </p:cNvPr>
          <p:cNvSpPr/>
          <p:nvPr/>
        </p:nvSpPr>
        <p:spPr>
          <a:xfrm>
            <a:off x="2743200" y="4233883"/>
            <a:ext cx="851770" cy="1399342"/>
          </a:xfrm>
          <a:custGeom>
            <a:avLst/>
            <a:gdLst>
              <a:gd name="connsiteX0" fmla="*/ 851770 w 851770"/>
              <a:gd name="connsiteY0" fmla="*/ 100122 h 1399342"/>
              <a:gd name="connsiteX1" fmla="*/ 538619 w 851770"/>
              <a:gd name="connsiteY1" fmla="*/ 112649 h 1399342"/>
              <a:gd name="connsiteX2" fmla="*/ 413359 w 851770"/>
              <a:gd name="connsiteY2" fmla="*/ 1239991 h 1399342"/>
              <a:gd name="connsiteX3" fmla="*/ 0 w 851770"/>
              <a:gd name="connsiteY3" fmla="*/ 1365251 h 1399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770" h="1399342">
                <a:moveTo>
                  <a:pt x="851770" y="100122"/>
                </a:moveTo>
                <a:cubicBezTo>
                  <a:pt x="731728" y="11396"/>
                  <a:pt x="611687" y="-77329"/>
                  <a:pt x="538619" y="112649"/>
                </a:cubicBezTo>
                <a:cubicBezTo>
                  <a:pt x="465550" y="302627"/>
                  <a:pt x="503129" y="1031224"/>
                  <a:pt x="413359" y="1239991"/>
                </a:cubicBezTo>
                <a:cubicBezTo>
                  <a:pt x="323589" y="1448758"/>
                  <a:pt x="161794" y="1407004"/>
                  <a:pt x="0" y="1365251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Prostoručno: oblik 17">
            <a:extLst>
              <a:ext uri="{FF2B5EF4-FFF2-40B4-BE49-F238E27FC236}">
                <a16:creationId xmlns:a16="http://schemas.microsoft.com/office/drawing/2014/main" id="{8F58D375-9437-4BE6-8966-EB973E7D2C50}"/>
              </a:ext>
            </a:extLst>
          </p:cNvPr>
          <p:cNvSpPr/>
          <p:nvPr/>
        </p:nvSpPr>
        <p:spPr>
          <a:xfrm>
            <a:off x="4634630" y="2505105"/>
            <a:ext cx="538619" cy="2167103"/>
          </a:xfrm>
          <a:custGeom>
            <a:avLst/>
            <a:gdLst>
              <a:gd name="connsiteX0" fmla="*/ 0 w 538619"/>
              <a:gd name="connsiteY0" fmla="*/ 2167103 h 2337102"/>
              <a:gd name="connsiteX1" fmla="*/ 150312 w 538619"/>
              <a:gd name="connsiteY1" fmla="*/ 2154577 h 2337102"/>
              <a:gd name="connsiteX2" fmla="*/ 212943 w 538619"/>
              <a:gd name="connsiteY2" fmla="*/ 300725 h 2337102"/>
              <a:gd name="connsiteX3" fmla="*/ 538619 w 538619"/>
              <a:gd name="connsiteY3" fmla="*/ 25153 h 233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619" h="2337102">
                <a:moveTo>
                  <a:pt x="0" y="2167103"/>
                </a:moveTo>
                <a:cubicBezTo>
                  <a:pt x="57411" y="2316371"/>
                  <a:pt x="114822" y="2465640"/>
                  <a:pt x="150312" y="2154577"/>
                </a:cubicBezTo>
                <a:cubicBezTo>
                  <a:pt x="185803" y="1843514"/>
                  <a:pt x="148225" y="655629"/>
                  <a:pt x="212943" y="300725"/>
                </a:cubicBezTo>
                <a:cubicBezTo>
                  <a:pt x="277661" y="-54179"/>
                  <a:pt x="408140" y="-14513"/>
                  <a:pt x="538619" y="25153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Prostoručno: oblik 18">
            <a:extLst>
              <a:ext uri="{FF2B5EF4-FFF2-40B4-BE49-F238E27FC236}">
                <a16:creationId xmlns:a16="http://schemas.microsoft.com/office/drawing/2014/main" id="{74998A67-D04B-43FE-AA5C-8900AB8AF5DB}"/>
              </a:ext>
            </a:extLst>
          </p:cNvPr>
          <p:cNvSpPr/>
          <p:nvPr/>
        </p:nvSpPr>
        <p:spPr>
          <a:xfrm>
            <a:off x="2780778" y="1408298"/>
            <a:ext cx="676406" cy="3619135"/>
          </a:xfrm>
          <a:custGeom>
            <a:avLst/>
            <a:gdLst>
              <a:gd name="connsiteX0" fmla="*/ 676406 w 676406"/>
              <a:gd name="connsiteY0" fmla="*/ 3539483 h 3619135"/>
              <a:gd name="connsiteX1" fmla="*/ 300625 w 676406"/>
              <a:gd name="connsiteY1" fmla="*/ 3526957 h 3619135"/>
              <a:gd name="connsiteX2" fmla="*/ 225469 w 676406"/>
              <a:gd name="connsiteY2" fmla="*/ 2612557 h 3619135"/>
              <a:gd name="connsiteX3" fmla="*/ 513567 w 676406"/>
              <a:gd name="connsiteY3" fmla="*/ 1096907 h 3619135"/>
              <a:gd name="connsiteX4" fmla="*/ 551145 w 676406"/>
              <a:gd name="connsiteY4" fmla="*/ 144929 h 3619135"/>
              <a:gd name="connsiteX5" fmla="*/ 0 w 676406"/>
              <a:gd name="connsiteY5" fmla="*/ 19669 h 3619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6406" h="3619135">
                <a:moveTo>
                  <a:pt x="676406" y="3539483"/>
                </a:moveTo>
                <a:cubicBezTo>
                  <a:pt x="526093" y="3610464"/>
                  <a:pt x="375781" y="3681445"/>
                  <a:pt x="300625" y="3526957"/>
                </a:cubicBezTo>
                <a:cubicBezTo>
                  <a:pt x="225469" y="3372469"/>
                  <a:pt x="189979" y="3017565"/>
                  <a:pt x="225469" y="2612557"/>
                </a:cubicBezTo>
                <a:cubicBezTo>
                  <a:pt x="260959" y="2207549"/>
                  <a:pt x="459288" y="1508178"/>
                  <a:pt x="513567" y="1096907"/>
                </a:cubicBezTo>
                <a:cubicBezTo>
                  <a:pt x="567846" y="685636"/>
                  <a:pt x="636739" y="324469"/>
                  <a:pt x="551145" y="144929"/>
                </a:cubicBezTo>
                <a:cubicBezTo>
                  <a:pt x="465551" y="-34611"/>
                  <a:pt x="232775" y="-7471"/>
                  <a:pt x="0" y="19669"/>
                </a:cubicBezTo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build="p"/>
      <p:bldP spid="13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9429" cy="683656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76!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64" y="448294"/>
            <a:ext cx="6610081" cy="64359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7062573" y="3144033"/>
            <a:ext cx="4935299" cy="3750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Try to find 10 words about media in the word search</a:t>
            </a:r>
            <a:r>
              <a:rPr lang="hr-HR" sz="2100" b="1" dirty="0"/>
              <a:t>. </a:t>
            </a:r>
            <a:r>
              <a:rPr lang="hr-HR" sz="2100" i="1" dirty="0"/>
              <a:t>Pokušaj pronaći 10 riječi vezanih uz medije u </a:t>
            </a:r>
            <a:r>
              <a:rPr lang="hr-HR" sz="2100" i="1" dirty="0" err="1"/>
              <a:t>osmosmjerci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5"/>
            <a:ext cx="5109882" cy="681115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14" y="1272896"/>
            <a:ext cx="8802772" cy="39391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Odd</a:t>
            </a:r>
            <a:r>
              <a:rPr lang="hr-HR" sz="2100" b="1" dirty="0"/>
              <a:t> one </a:t>
            </a:r>
            <a:r>
              <a:rPr lang="hr-HR" sz="2100" b="1" dirty="0" err="1"/>
              <a:t>out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Izbaci uljeza.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EABE08B5-5517-41CF-BCCB-BAF94B4A4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23595">
            <a:off x="8620273" y="2025618"/>
            <a:ext cx="1911776" cy="62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BE5E0668-EE92-4D0D-8D5C-D78037B3B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23595">
            <a:off x="5979614" y="2541593"/>
            <a:ext cx="1911776" cy="62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7F493C4B-8B36-45F5-AC50-F364A8765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23595">
            <a:off x="8326398" y="3235713"/>
            <a:ext cx="1911776" cy="62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ECC8E4B4-FA6A-4BC9-AAF3-1C3E62688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23595">
            <a:off x="5930010" y="3791064"/>
            <a:ext cx="1911776" cy="62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30748D43-1FBB-42CE-80A9-D72688385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23595">
            <a:off x="8335935" y="4358164"/>
            <a:ext cx="1911776" cy="62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0"/>
            <a:ext cx="5124560" cy="685952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807" y="0"/>
            <a:ext cx="6640842" cy="69263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630432" y="1979112"/>
            <a:ext cx="3476223" cy="5863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C</a:t>
            </a:r>
            <a:r>
              <a:rPr lang="en-US" sz="2000" b="1" dirty="0" err="1"/>
              <a:t>hoose</a:t>
            </a:r>
            <a:r>
              <a:rPr lang="en-US" sz="2000" b="1" dirty="0"/>
              <a:t> one text and make notes in the table below.</a:t>
            </a:r>
            <a:r>
              <a:rPr lang="hr-HR" sz="2000" b="1" dirty="0"/>
              <a:t> </a:t>
            </a:r>
            <a:r>
              <a:rPr lang="en-US" sz="2000" b="1" dirty="0"/>
              <a:t>Report to </a:t>
            </a:r>
            <a:r>
              <a:rPr lang="hr-HR" sz="2000" b="1" dirty="0"/>
              <a:t>some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friends</a:t>
            </a:r>
            <a:r>
              <a:rPr lang="hr-HR" sz="2000" b="1" dirty="0"/>
              <a:t> </a:t>
            </a:r>
            <a:r>
              <a:rPr lang="hr-HR" sz="2000" b="1" dirty="0" err="1"/>
              <a:t>who</a:t>
            </a:r>
            <a:r>
              <a:rPr lang="hr-HR" sz="2000" b="1" dirty="0"/>
              <a:t> </a:t>
            </a:r>
            <a:r>
              <a:rPr lang="hr-HR" sz="2000" b="1" dirty="0" err="1"/>
              <a:t>didn’t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same </a:t>
            </a:r>
            <a:r>
              <a:rPr lang="hr-HR" sz="2000" b="1" dirty="0" err="1"/>
              <a:t>text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Izaberi jedan od tekstova i napravi bilješke o tablici ispod teksta. Nakon toga nazovi nekog od svojih prijatelja iz razreda koji nisu odabrali isti tekst i izvijesti ih što si naučio.</a:t>
            </a:r>
          </a:p>
        </p:txBody>
      </p:sp>
    </p:spTree>
    <p:extLst>
      <p:ext uri="{BB962C8B-B14F-4D97-AF65-F5344CB8AC3E}">
        <p14:creationId xmlns:p14="http://schemas.microsoft.com/office/powerpoint/2010/main" val="17449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</TotalTime>
  <Words>772</Words>
  <Application>Microsoft Office PowerPoint</Application>
  <PresentationFormat>Široki zaslon</PresentationFormat>
  <Paragraphs>85</Paragraphs>
  <Slides>15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Calibri Light</vt:lpstr>
      <vt:lpstr>Arial</vt:lpstr>
      <vt:lpstr>Avenir Next LT Pro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233</cp:revision>
  <dcterms:created xsi:type="dcterms:W3CDTF">2020-09-15T16:13:04Z</dcterms:created>
  <dcterms:modified xsi:type="dcterms:W3CDTF">2021-04-14T09:47:43Z</dcterms:modified>
</cp:coreProperties>
</file>